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87" r:id="rId5"/>
    <p:sldId id="259" r:id="rId6"/>
    <p:sldId id="261" r:id="rId7"/>
    <p:sldId id="284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9" r:id="rId22"/>
    <p:sldId id="281" r:id="rId23"/>
    <p:sldId id="282" r:id="rId24"/>
    <p:sldId id="286" r:id="rId25"/>
    <p:sldId id="288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024"/>
    <a:srgbClr val="522222"/>
    <a:srgbClr val="562424"/>
    <a:srgbClr val="492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081BB-1C37-4FCE-90BC-F221E13C57E4}" v="24" dt="2019-11-13T10:26:47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1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B768-08FA-41C7-BF47-C270B046EC73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4A1E-9FF2-41EB-BEFF-6D153ECCA7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17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34A1E-9FF2-41EB-BEFF-6D153ECCA7C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27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34A1E-9FF2-41EB-BEFF-6D153ECCA7C0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2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9F7A29-50EE-4091-930E-98061C1099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3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10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75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14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 descr="Afbeelding met zitten, stoppen, voedsel, teken&#10;&#10;Automatisch gegenereerde beschrijving">
            <a:extLst>
              <a:ext uri="{FF2B5EF4-FFF2-40B4-BE49-F238E27FC236}">
                <a16:creationId xmlns:a16="http://schemas.microsoft.com/office/drawing/2014/main" id="{657C0039-9405-44E4-850E-14B062D62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7" y="136524"/>
            <a:ext cx="4104282" cy="13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8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01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84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95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306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94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84AFB-C789-4E1E-9D38-5523E9FEE9C1}" type="datetimeFigureOut">
              <a:rPr lang="nl-NL" smtClean="0"/>
              <a:t>29-4-2020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A717-0FDF-4EB5-835B-56CB2110D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6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nl" TargetMode="External"/><Relationship Id="rId7" Type="http://schemas.openxmlformats.org/officeDocument/2006/relationships/hyperlink" Target="http://www.bodemennatuur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nl" TargetMode="External"/><Relationship Id="rId7" Type="http://schemas.openxmlformats.org/officeDocument/2006/relationships/hyperlink" Target="http://www.bodemennatuur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95A44-D195-4893-B897-0FB7C76A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Licentievoorwaarden: right </a:t>
            </a:r>
            <a:r>
              <a:rPr lang="nl-NL" dirty="0" err="1"/>
              <a:t>to</a:t>
            </a:r>
            <a:r>
              <a:rPr lang="nl-NL" dirty="0"/>
              <a:t> copy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BEDEA1-89DD-40FC-A34C-48938E50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Je bent vrij om:</a:t>
            </a:r>
          </a:p>
          <a:p>
            <a:r>
              <a:rPr lang="nl-NL" b="1" dirty="0"/>
              <a:t>het werk te delen</a:t>
            </a:r>
            <a:r>
              <a:rPr lang="nl-NL" dirty="0"/>
              <a:t> — te kopiëren, te verspreiden en door te geven via elk medium of bestandsformaat </a:t>
            </a:r>
          </a:p>
          <a:p>
            <a:r>
              <a:rPr lang="nl-NL" b="1" dirty="0"/>
              <a:t>het werk te bewerken</a:t>
            </a:r>
            <a:r>
              <a:rPr lang="nl-NL" dirty="0"/>
              <a:t> — te remixen, te veranderen en afgeleide werken te maken voor alle doeleinden, inclusief commerciële doeleinden.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Onder de volgende voorwaarden:</a:t>
            </a:r>
          </a:p>
          <a:p>
            <a:r>
              <a:rPr lang="nl-NL" b="1" dirty="0"/>
              <a:t>Naamsvermelding</a:t>
            </a:r>
            <a:r>
              <a:rPr lang="nl-NL" dirty="0"/>
              <a:t> — De gebruiker dient de maker van het werk te </a:t>
            </a:r>
            <a:r>
              <a:rPr lang="nl-NL" dirty="0">
                <a:hlinkClick r:id="rId3"/>
              </a:rPr>
              <a:t>vermelden</a:t>
            </a:r>
            <a:r>
              <a:rPr lang="nl-NL" dirty="0"/>
              <a:t>, een link naar de licentie te plaatsen en </a:t>
            </a:r>
            <a:r>
              <a:rPr lang="nl-NL" dirty="0">
                <a:hlinkClick r:id="rId3"/>
              </a:rPr>
              <a:t>aan te geven of het werk veranderd is</a:t>
            </a:r>
            <a:r>
              <a:rPr lang="nl-NL" dirty="0"/>
              <a:t>. Je mag dat op redelijke wijze doen, maar niet zodanig dat de indruk gewekt wordt dat de licentiegever instemt met je werk of je gebruik van het werk.</a:t>
            </a:r>
          </a:p>
          <a:p>
            <a:r>
              <a:rPr lang="nl-NL" b="1" dirty="0" err="1"/>
              <a:t>GelijkDelen</a:t>
            </a:r>
            <a:r>
              <a:rPr lang="nl-NL" dirty="0"/>
              <a:t> — Als je het werk hebt geremixt, veranderd, of op het werk hebt voortgebouwd, moet je het veranderde materiaal verspreiden onder </a:t>
            </a:r>
            <a:r>
              <a:rPr lang="nl-NL" dirty="0">
                <a:hlinkClick r:id="rId3"/>
              </a:rPr>
              <a:t>dezelfde licentie</a:t>
            </a:r>
            <a:r>
              <a:rPr lang="nl-NL" dirty="0"/>
              <a:t> als het originele werk.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764BB97-9679-4705-B4BC-3CE9E5A50473}"/>
              </a:ext>
            </a:extLst>
          </p:cNvPr>
          <p:cNvGrpSpPr/>
          <p:nvPr/>
        </p:nvGrpSpPr>
        <p:grpSpPr>
          <a:xfrm>
            <a:off x="3604798" y="6308727"/>
            <a:ext cx="3769154" cy="310770"/>
            <a:chOff x="5427622" y="6275585"/>
            <a:chExt cx="3769154" cy="310770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25C32DCA-D14B-425A-B190-8641B25C6486}"/>
                </a:ext>
              </a:extLst>
            </p:cNvPr>
            <p:cNvGrpSpPr/>
            <p:nvPr/>
          </p:nvGrpSpPr>
          <p:grpSpPr>
            <a:xfrm>
              <a:off x="5427622" y="6308727"/>
              <a:ext cx="983130" cy="277628"/>
              <a:chOff x="134470" y="6058460"/>
              <a:chExt cx="2361080" cy="666750"/>
            </a:xfrm>
          </p:grpSpPr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CA61F4D8-F658-4501-BD4A-58701F7A5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6058460"/>
                <a:ext cx="666750" cy="666750"/>
              </a:xfrm>
              <a:prstGeom prst="rect">
                <a:avLst/>
              </a:prstGeom>
            </p:spPr>
          </p:pic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07956B67-6CFC-4735-8016-81FDA0A65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470" y="6058460"/>
                <a:ext cx="666750" cy="666750"/>
              </a:xfrm>
              <a:prstGeom prst="rect">
                <a:avLst/>
              </a:prstGeom>
            </p:spPr>
          </p:pic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DBDA280A-2DEE-4636-BACC-69497064C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635" y="6058460"/>
                <a:ext cx="666750" cy="666750"/>
              </a:xfrm>
              <a:prstGeom prst="rect">
                <a:avLst/>
              </a:prstGeom>
            </p:spPr>
          </p:pic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D77135D2-B739-4DD5-B5F0-8279ABAC7D24}"/>
                </a:ext>
              </a:extLst>
            </p:cNvPr>
            <p:cNvSpPr txBox="1"/>
            <p:nvPr/>
          </p:nvSpPr>
          <p:spPr>
            <a:xfrm>
              <a:off x="6466541" y="6275585"/>
              <a:ext cx="273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Adviesloket Bodem en Natuur</a:t>
              </a:r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68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7536160" y="148478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448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Zaad(zetting)</a:t>
            </a:r>
          </a:p>
        </p:txBody>
      </p:sp>
    </p:spTree>
    <p:extLst>
      <p:ext uri="{BB962C8B-B14F-4D97-AF65-F5344CB8AC3E}">
        <p14:creationId xmlns:p14="http://schemas.microsoft.com/office/powerpoint/2010/main" val="198758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4295800" y="2852936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896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Bodemstructuur</a:t>
            </a:r>
          </a:p>
        </p:txBody>
      </p:sp>
    </p:spTree>
    <p:extLst>
      <p:ext uri="{BB962C8B-B14F-4D97-AF65-F5344CB8AC3E}">
        <p14:creationId xmlns:p14="http://schemas.microsoft.com/office/powerpoint/2010/main" val="252412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2423592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34724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(Stagnerend) water</a:t>
            </a:r>
          </a:p>
        </p:txBody>
      </p:sp>
    </p:spTree>
    <p:extLst>
      <p:ext uri="{BB962C8B-B14F-4D97-AF65-F5344CB8AC3E}">
        <p14:creationId xmlns:p14="http://schemas.microsoft.com/office/powerpoint/2010/main" val="179505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407368" y="328498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6388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Bodemchemie</a:t>
            </a:r>
          </a:p>
        </p:txBody>
      </p:sp>
    </p:spTree>
    <p:extLst>
      <p:ext uri="{BB962C8B-B14F-4D97-AF65-F5344CB8AC3E}">
        <p14:creationId xmlns:p14="http://schemas.microsoft.com/office/powerpoint/2010/main" val="204924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2207568" y="467459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810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Basisgesteente</a:t>
            </a:r>
          </a:p>
        </p:txBody>
      </p:sp>
    </p:spTree>
    <p:extLst>
      <p:ext uri="{BB962C8B-B14F-4D97-AF65-F5344CB8AC3E}">
        <p14:creationId xmlns:p14="http://schemas.microsoft.com/office/powerpoint/2010/main" val="288108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5375920" y="479715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64588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err="1">
                <a:latin typeface="Arial" panose="020B0604020202020204" pitchFamily="34" charset="0"/>
                <a:cs typeface="Arial" panose="020B0604020202020204" pitchFamily="34" charset="0"/>
              </a:rPr>
              <a:t>Kationenuitwisselingscomplex</a:t>
            </a:r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 (CEC)</a:t>
            </a:r>
          </a:p>
        </p:txBody>
      </p:sp>
    </p:spTree>
    <p:extLst>
      <p:ext uri="{BB962C8B-B14F-4D97-AF65-F5344CB8AC3E}">
        <p14:creationId xmlns:p14="http://schemas.microsoft.com/office/powerpoint/2010/main" val="198896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6960096" y="5733256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191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Grondwater</a:t>
            </a:r>
          </a:p>
        </p:txBody>
      </p:sp>
    </p:spTree>
    <p:extLst>
      <p:ext uri="{BB962C8B-B14F-4D97-AF65-F5344CB8AC3E}">
        <p14:creationId xmlns:p14="http://schemas.microsoft.com/office/powerpoint/2010/main" val="1934439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10272464" y="30689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3182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Bodemleven</a:t>
            </a:r>
          </a:p>
        </p:txBody>
      </p:sp>
    </p:spTree>
    <p:extLst>
      <p:ext uri="{BB962C8B-B14F-4D97-AF65-F5344CB8AC3E}">
        <p14:creationId xmlns:p14="http://schemas.microsoft.com/office/powerpoint/2010/main" val="3604204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5807968" y="364502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8761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Organische stof</a:t>
            </a:r>
          </a:p>
        </p:txBody>
      </p:sp>
    </p:spTree>
    <p:extLst>
      <p:ext uri="{BB962C8B-B14F-4D97-AF65-F5344CB8AC3E}">
        <p14:creationId xmlns:p14="http://schemas.microsoft.com/office/powerpoint/2010/main" val="35357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8256240" y="5013176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1529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Eiwitten</a:t>
            </a:r>
          </a:p>
        </p:txBody>
      </p:sp>
    </p:spTree>
    <p:extLst>
      <p:ext uri="{BB962C8B-B14F-4D97-AF65-F5344CB8AC3E}">
        <p14:creationId xmlns:p14="http://schemas.microsoft.com/office/powerpoint/2010/main" val="347955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55E29B9-7B97-422A-94C8-7A6C4D05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E1024"/>
                </a:solidFill>
                <a:latin typeface="Roboto Mono Medium" pitchFamily="2" charset="0"/>
                <a:ea typeface="Roboto Mono Medium" pitchFamily="2" charset="0"/>
              </a:rPr>
              <a:t>De bodem is de complexe basis van alles…</a:t>
            </a:r>
            <a:endParaRPr lang="nl-NL" dirty="0">
              <a:solidFill>
                <a:srgbClr val="4E1024"/>
              </a:solidFill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4F8B9B6-FFB2-4BFA-AD27-7CB8001EA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014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7464152" y="30689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21900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err="1">
                <a:latin typeface="Arial" panose="020B0604020202020204" pitchFamily="34" charset="0"/>
                <a:cs typeface="Arial" panose="020B0604020202020204" pitchFamily="34" charset="0"/>
              </a:rPr>
              <a:t>Beworteling</a:t>
            </a:r>
            <a:endParaRPr lang="nl-NL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9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7464152" y="30689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19E15914-583A-467B-904D-C39A31F9B8D1}"/>
              </a:ext>
            </a:extLst>
          </p:cNvPr>
          <p:cNvSpPr/>
          <p:nvPr/>
        </p:nvSpPr>
        <p:spPr>
          <a:xfrm>
            <a:off x="8256240" y="5013176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C3E040E9-BE34-4FAB-82A5-21EB5A49DC9A}"/>
              </a:ext>
            </a:extLst>
          </p:cNvPr>
          <p:cNvSpPr/>
          <p:nvPr/>
        </p:nvSpPr>
        <p:spPr>
          <a:xfrm>
            <a:off x="5807968" y="364502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3ADF6B1E-6D08-4D03-8E87-6E9E0660513D}"/>
              </a:ext>
            </a:extLst>
          </p:cNvPr>
          <p:cNvSpPr/>
          <p:nvPr/>
        </p:nvSpPr>
        <p:spPr>
          <a:xfrm>
            <a:off x="10272464" y="30689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6C6A16A-FA3C-41CB-9F02-EC0E24DB9683}"/>
              </a:ext>
            </a:extLst>
          </p:cNvPr>
          <p:cNvSpPr/>
          <p:nvPr/>
        </p:nvSpPr>
        <p:spPr>
          <a:xfrm>
            <a:off x="6960096" y="5733256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1289BDA-3465-476C-AE23-E9FE9D132828}"/>
              </a:ext>
            </a:extLst>
          </p:cNvPr>
          <p:cNvSpPr/>
          <p:nvPr/>
        </p:nvSpPr>
        <p:spPr>
          <a:xfrm>
            <a:off x="5375920" y="479715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E9C35F9-77A1-41C7-9F8D-BC43261B1133}"/>
              </a:ext>
            </a:extLst>
          </p:cNvPr>
          <p:cNvSpPr/>
          <p:nvPr/>
        </p:nvSpPr>
        <p:spPr>
          <a:xfrm>
            <a:off x="2207568" y="467459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D4E49EFF-A452-4603-8095-5385E7BCD9E4}"/>
              </a:ext>
            </a:extLst>
          </p:cNvPr>
          <p:cNvSpPr/>
          <p:nvPr/>
        </p:nvSpPr>
        <p:spPr>
          <a:xfrm>
            <a:off x="407368" y="328498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6BB2D2D-AEDC-4A0E-B11B-13BA4C6E35F3}"/>
              </a:ext>
            </a:extLst>
          </p:cNvPr>
          <p:cNvSpPr/>
          <p:nvPr/>
        </p:nvSpPr>
        <p:spPr>
          <a:xfrm>
            <a:off x="2423592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F7ECECF-F97E-4FF3-A4E1-B6F70A6FB81F}"/>
              </a:ext>
            </a:extLst>
          </p:cNvPr>
          <p:cNvSpPr/>
          <p:nvPr/>
        </p:nvSpPr>
        <p:spPr>
          <a:xfrm>
            <a:off x="4295800" y="2852936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E70D23A-6334-4257-8128-7BD79C71F5A4}"/>
              </a:ext>
            </a:extLst>
          </p:cNvPr>
          <p:cNvSpPr/>
          <p:nvPr/>
        </p:nvSpPr>
        <p:spPr>
          <a:xfrm>
            <a:off x="8688288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8F18CAA6-3B87-4182-82B5-F5A1F6650163}"/>
              </a:ext>
            </a:extLst>
          </p:cNvPr>
          <p:cNvSpPr/>
          <p:nvPr/>
        </p:nvSpPr>
        <p:spPr>
          <a:xfrm>
            <a:off x="767408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E0E6BBCF-273A-4DC1-9A9B-E7859081E68B}"/>
              </a:ext>
            </a:extLst>
          </p:cNvPr>
          <p:cNvSpPr/>
          <p:nvPr/>
        </p:nvSpPr>
        <p:spPr>
          <a:xfrm>
            <a:off x="407368" y="4462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A867CBA-FAC2-45F6-9D76-FC76CB77AFA3}"/>
              </a:ext>
            </a:extLst>
          </p:cNvPr>
          <p:cNvSpPr/>
          <p:nvPr/>
        </p:nvSpPr>
        <p:spPr>
          <a:xfrm>
            <a:off x="4898866" y="83671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6EEA0EA5-E748-4B04-9C8C-859D3CC82558}"/>
              </a:ext>
            </a:extLst>
          </p:cNvPr>
          <p:cNvSpPr/>
          <p:nvPr/>
        </p:nvSpPr>
        <p:spPr>
          <a:xfrm>
            <a:off x="6456040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3013648A-5B24-4027-9F1F-494B9BDE415C}"/>
              </a:ext>
            </a:extLst>
          </p:cNvPr>
          <p:cNvSpPr/>
          <p:nvPr/>
        </p:nvSpPr>
        <p:spPr>
          <a:xfrm>
            <a:off x="7536160" y="148478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379E4D1C-64E2-4B73-9A80-2C38051F77E8}"/>
              </a:ext>
            </a:extLst>
          </p:cNvPr>
          <p:cNvSpPr/>
          <p:nvPr/>
        </p:nvSpPr>
        <p:spPr>
          <a:xfrm>
            <a:off x="9048328" y="-9939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254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95A44-D195-4893-B897-0FB7C76A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Licentievoorwaarden: right </a:t>
            </a:r>
            <a:r>
              <a:rPr lang="nl-NL" dirty="0" err="1"/>
              <a:t>to</a:t>
            </a:r>
            <a:r>
              <a:rPr lang="nl-NL" dirty="0"/>
              <a:t> copy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BEDEA1-89DD-40FC-A34C-48938E50C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dirty="0"/>
              <a:t>Je bent vrij om:</a:t>
            </a:r>
          </a:p>
          <a:p>
            <a:r>
              <a:rPr lang="nl-NL" b="1" dirty="0"/>
              <a:t>het werk te delen</a:t>
            </a:r>
            <a:r>
              <a:rPr lang="nl-NL" dirty="0"/>
              <a:t> — te kopiëren, te verspreiden en door te geven via elk medium of bestandsformaat </a:t>
            </a:r>
          </a:p>
          <a:p>
            <a:r>
              <a:rPr lang="nl-NL" b="1" dirty="0"/>
              <a:t>het werk te bewerken</a:t>
            </a:r>
            <a:r>
              <a:rPr lang="nl-NL" dirty="0"/>
              <a:t> — te remixen, te veranderen en afgeleide werken te maken voor alle doeleinden, inclusief commerciële doeleinden.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Onder de volgende voorwaarden:</a:t>
            </a:r>
          </a:p>
          <a:p>
            <a:r>
              <a:rPr lang="nl-NL" b="1" dirty="0"/>
              <a:t>Naamsvermelding</a:t>
            </a:r>
            <a:r>
              <a:rPr lang="nl-NL" dirty="0"/>
              <a:t> — De gebruiker dient de maker van het werk te </a:t>
            </a:r>
            <a:r>
              <a:rPr lang="nl-NL" dirty="0">
                <a:hlinkClick r:id="rId3"/>
              </a:rPr>
              <a:t>vermelden</a:t>
            </a:r>
            <a:r>
              <a:rPr lang="nl-NL" dirty="0"/>
              <a:t>, een link naar de licentie te plaatsen en </a:t>
            </a:r>
            <a:r>
              <a:rPr lang="nl-NL" dirty="0">
                <a:hlinkClick r:id="rId3"/>
              </a:rPr>
              <a:t>aan te geven of het werk veranderd is</a:t>
            </a:r>
            <a:r>
              <a:rPr lang="nl-NL" dirty="0"/>
              <a:t>. Je mag dat op redelijke wijze doen, maar niet zodanig dat de indruk gewekt wordt dat de licentiegever instemt met je werk of je gebruik van het werk. </a:t>
            </a:r>
          </a:p>
          <a:p>
            <a:r>
              <a:rPr lang="nl-NL" b="1" dirty="0" err="1"/>
              <a:t>GelijkDelen</a:t>
            </a:r>
            <a:r>
              <a:rPr lang="nl-NL" dirty="0"/>
              <a:t> — Als je het werk hebt geremixt, veranderd, of op het werk hebt voortgebouwd, moet je het veranderde materiaal verspreiden onder </a:t>
            </a:r>
            <a:r>
              <a:rPr lang="nl-NL" dirty="0">
                <a:hlinkClick r:id="rId3"/>
              </a:rPr>
              <a:t>dezelfde licentie</a:t>
            </a:r>
            <a:r>
              <a:rPr lang="nl-NL" dirty="0"/>
              <a:t> als het originele werk.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764BB97-9679-4705-B4BC-3CE9E5A50473}"/>
              </a:ext>
            </a:extLst>
          </p:cNvPr>
          <p:cNvGrpSpPr/>
          <p:nvPr/>
        </p:nvGrpSpPr>
        <p:grpSpPr>
          <a:xfrm>
            <a:off x="3604798" y="6308727"/>
            <a:ext cx="3769154" cy="310770"/>
            <a:chOff x="5427622" y="6275585"/>
            <a:chExt cx="3769154" cy="310770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25C32DCA-D14B-425A-B190-8641B25C6486}"/>
                </a:ext>
              </a:extLst>
            </p:cNvPr>
            <p:cNvGrpSpPr/>
            <p:nvPr/>
          </p:nvGrpSpPr>
          <p:grpSpPr>
            <a:xfrm>
              <a:off x="5427622" y="6308727"/>
              <a:ext cx="983130" cy="277628"/>
              <a:chOff x="134470" y="6058460"/>
              <a:chExt cx="2361080" cy="666750"/>
            </a:xfrm>
          </p:grpSpPr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CA61F4D8-F658-4501-BD4A-58701F7A5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6058460"/>
                <a:ext cx="666750" cy="666750"/>
              </a:xfrm>
              <a:prstGeom prst="rect">
                <a:avLst/>
              </a:prstGeom>
            </p:spPr>
          </p:pic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07956B67-6CFC-4735-8016-81FDA0A65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470" y="6058460"/>
                <a:ext cx="666750" cy="666750"/>
              </a:xfrm>
              <a:prstGeom prst="rect">
                <a:avLst/>
              </a:prstGeom>
            </p:spPr>
          </p:pic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DBDA280A-2DEE-4636-BACC-69497064C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635" y="6058460"/>
                <a:ext cx="666750" cy="666750"/>
              </a:xfrm>
              <a:prstGeom prst="rect">
                <a:avLst/>
              </a:prstGeom>
            </p:spPr>
          </p:pic>
        </p:grp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D77135D2-B739-4DD5-B5F0-8279ABAC7D24}"/>
                </a:ext>
              </a:extLst>
            </p:cNvPr>
            <p:cNvSpPr txBox="1"/>
            <p:nvPr/>
          </p:nvSpPr>
          <p:spPr>
            <a:xfrm>
              <a:off x="6466541" y="6275585"/>
              <a:ext cx="2730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latin typeface="Arial" panose="020B0604020202020204" pitchFamily="34" charset="0"/>
                  <a:cs typeface="Arial" panose="020B0604020202020204" pitchFamily="34" charset="0"/>
                  <a:hlinkClick r:id="rId7"/>
                </a:rPr>
                <a:t>Adviesloket Bodem en Natuur</a:t>
              </a:r>
              <a:endParaRPr lang="nl-NL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65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8760B78F-B292-4D9C-A776-9BD00CF56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 descr="Afbeelding met gras, water, voedsel, staand&#10;&#10;Automatisch gegenereerde beschrijving">
            <a:extLst>
              <a:ext uri="{FF2B5EF4-FFF2-40B4-BE49-F238E27FC236}">
                <a16:creationId xmlns:a16="http://schemas.microsoft.com/office/drawing/2014/main" id="{4640291F-0365-4F52-B620-8C7AF7C27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2619728" y="404664"/>
            <a:ext cx="70599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Systemische kijk: </a:t>
            </a:r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alles beïnvloedt 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</a:p>
        </p:txBody>
      </p:sp>
    </p:spTree>
    <p:extLst>
      <p:ext uri="{BB962C8B-B14F-4D97-AF65-F5344CB8AC3E}">
        <p14:creationId xmlns:p14="http://schemas.microsoft.com/office/powerpoint/2010/main" val="48241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>
            <a:extLst>
              <a:ext uri="{FF2B5EF4-FFF2-40B4-BE49-F238E27FC236}">
                <a16:creationId xmlns:a16="http://schemas.microsoft.com/office/drawing/2014/main" id="{8760B78F-B292-4D9C-A776-9BD00CF56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407368" y="44624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1976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Deposities</a:t>
            </a:r>
          </a:p>
        </p:txBody>
      </p:sp>
    </p:spTree>
    <p:extLst>
      <p:ext uri="{BB962C8B-B14F-4D97-AF65-F5344CB8AC3E}">
        <p14:creationId xmlns:p14="http://schemas.microsoft.com/office/powerpoint/2010/main" val="286263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767408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14221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Beheer</a:t>
            </a:r>
          </a:p>
        </p:txBody>
      </p:sp>
    </p:spTree>
    <p:extLst>
      <p:ext uri="{BB962C8B-B14F-4D97-AF65-F5344CB8AC3E}">
        <p14:creationId xmlns:p14="http://schemas.microsoft.com/office/powerpoint/2010/main" val="249717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4898866" y="83671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19127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Begrazing</a:t>
            </a:r>
          </a:p>
        </p:txBody>
      </p:sp>
    </p:spTree>
    <p:extLst>
      <p:ext uri="{BB962C8B-B14F-4D97-AF65-F5344CB8AC3E}">
        <p14:creationId xmlns:p14="http://schemas.microsoft.com/office/powerpoint/2010/main" val="173378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8688288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Fauna</a:t>
            </a:r>
          </a:p>
        </p:txBody>
      </p:sp>
    </p:spTree>
    <p:extLst>
      <p:ext uri="{BB962C8B-B14F-4D97-AF65-F5344CB8AC3E}">
        <p14:creationId xmlns:p14="http://schemas.microsoft.com/office/powerpoint/2010/main" val="258284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6456040" y="1268760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3150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Huidige vegetatie</a:t>
            </a:r>
          </a:p>
        </p:txBody>
      </p:sp>
    </p:spTree>
    <p:extLst>
      <p:ext uri="{BB962C8B-B14F-4D97-AF65-F5344CB8AC3E}">
        <p14:creationId xmlns:p14="http://schemas.microsoft.com/office/powerpoint/2010/main" val="317770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598F0E9A-64A1-4EB5-BC95-62DC858DFD07}"/>
              </a:ext>
            </a:extLst>
          </p:cNvPr>
          <p:cNvSpPr/>
          <p:nvPr/>
        </p:nvSpPr>
        <p:spPr>
          <a:xfrm>
            <a:off x="9048328" y="-99392"/>
            <a:ext cx="1800200" cy="1800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F22B2D-EED3-403B-A0A7-D5B860F8F28D}"/>
              </a:ext>
            </a:extLst>
          </p:cNvPr>
          <p:cNvSpPr txBox="1"/>
          <p:nvPr/>
        </p:nvSpPr>
        <p:spPr>
          <a:xfrm>
            <a:off x="3215680" y="390626"/>
            <a:ext cx="4125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>
                <a:latin typeface="Arial" panose="020B0604020202020204" pitchFamily="34" charset="0"/>
                <a:cs typeface="Arial" panose="020B0604020202020204" pitchFamily="34" charset="0"/>
              </a:rPr>
              <a:t>Weersomstandigheden</a:t>
            </a:r>
          </a:p>
        </p:txBody>
      </p:sp>
    </p:spTree>
    <p:extLst>
      <p:ext uri="{BB962C8B-B14F-4D97-AF65-F5344CB8AC3E}">
        <p14:creationId xmlns:p14="http://schemas.microsoft.com/office/powerpoint/2010/main" val="32156754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C3F7AA2F0F864E93B7DE6C34F04B32" ma:contentTypeVersion="10" ma:contentTypeDescription="Create a new document." ma:contentTypeScope="" ma:versionID="b912c6f8abc5fa2fc165bb0e5d8746c9">
  <xsd:schema xmlns:xsd="http://www.w3.org/2001/XMLSchema" xmlns:xs="http://www.w3.org/2001/XMLSchema" xmlns:p="http://schemas.microsoft.com/office/2006/metadata/properties" xmlns:ns2="53c6a654-2758-48bf-b960-f8a2878bd7df" xmlns:ns3="24800dd9-1a57-4f3c-95fd-7381fffb092c" targetNamespace="http://schemas.microsoft.com/office/2006/metadata/properties" ma:root="true" ma:fieldsID="8fd1b0b7675da67a151b74867aa7729a" ns2:_="" ns3:_="">
    <xsd:import namespace="53c6a654-2758-48bf-b960-f8a2878bd7df"/>
    <xsd:import namespace="24800dd9-1a57-4f3c-95fd-7381fffb09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c6a654-2758-48bf-b960-f8a2878bd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00dd9-1a57-4f3c-95fd-7381fffb09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5F40BE-58C0-4826-BBA9-41AE5F0FF8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2AB5DF-A628-430F-B352-99DDAEF8B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c6a654-2758-48bf-b960-f8a2878bd7df"/>
    <ds:schemaRef ds:uri="24800dd9-1a57-4f3c-95fd-7381fffb09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09514E-1BFB-42BA-AD36-61FE4032A6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4800dd9-1a57-4f3c-95fd-7381fffb092c"/>
    <ds:schemaRef ds:uri="53c6a654-2758-48bf-b960-f8a2878bd7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Algemeen Adviesloket Bodem en Natuur</Template>
  <TotalTime>20</TotalTime>
  <Words>351</Words>
  <Application>Microsoft Office PowerPoint</Application>
  <PresentationFormat>Breedbeeld</PresentationFormat>
  <Paragraphs>39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Roboto Mono Medium</vt:lpstr>
      <vt:lpstr>Kantoorthema</vt:lpstr>
      <vt:lpstr>Licentievoorwaarden: right to copy</vt:lpstr>
      <vt:lpstr>De bodem is de complexe basis van alles…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Licentievoorwaarden: right to copy</vt:lpstr>
    </vt:vector>
  </TitlesOfParts>
  <Company>Communicatiebureau De Lynx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bodem is de complexe basis van alles…</dc:title>
  <dc:creator>Johannes Regelink</dc:creator>
  <cp:lastModifiedBy>Johannes Regelink</cp:lastModifiedBy>
  <cp:revision>3</cp:revision>
  <dcterms:created xsi:type="dcterms:W3CDTF">2019-10-09T07:58:55Z</dcterms:created>
  <dcterms:modified xsi:type="dcterms:W3CDTF">2020-04-29T14:34:52Z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0x010100CDC3F7AA2F0F864E93B7DE6C34F04B32</vt:lpwstr>
  </property>
</Properties>
</file>